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72" r:id="rId6"/>
    <p:sldId id="273" r:id="rId7"/>
    <p:sldId id="265" r:id="rId8"/>
    <p:sldId id="266" r:id="rId9"/>
    <p:sldId id="267" r:id="rId10"/>
    <p:sldId id="278" r:id="rId11"/>
    <p:sldId id="268" r:id="rId12"/>
    <p:sldId id="275" r:id="rId13"/>
    <p:sldId id="269" r:id="rId14"/>
    <p:sldId id="270" r:id="rId15"/>
    <p:sldId id="274" r:id="rId16"/>
    <p:sldId id="279" r:id="rId17"/>
    <p:sldId id="276" r:id="rId18"/>
    <p:sldId id="271" r:id="rId19"/>
    <p:sldId id="280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1109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23/05/2013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23/05/2013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23/05/2013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23/05/2013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23/05/2013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23/05/2013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23/05/2013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23/05/2013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23/05/2013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23/05/2013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23/05/2013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23/05/2013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recurso-adventista.com/2012/07/equilibrio-entre-la-fe-y-las-obras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95536" y="404664"/>
            <a:ext cx="8352928" cy="1470025"/>
          </a:xfr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/>
          <a:lstStyle/>
          <a:p>
            <a:r>
              <a:rPr lang="es-CO" dirty="0" smtClean="0">
                <a:latin typeface="Algerian" pitchFamily="82" charset="0"/>
              </a:rPr>
              <a:t>SALVACIÓN, </a:t>
            </a:r>
            <a:br>
              <a:rPr lang="es-CO" dirty="0" smtClean="0">
                <a:latin typeface="Algerian" pitchFamily="82" charset="0"/>
              </a:rPr>
            </a:br>
            <a:r>
              <a:rPr lang="es-CO" dirty="0" smtClean="0">
                <a:latin typeface="Algerian" pitchFamily="82" charset="0"/>
              </a:rPr>
              <a:t>POR FE O POR OBRAS</a:t>
            </a:r>
            <a:endParaRPr lang="es-CO" dirty="0">
              <a:latin typeface="Algerian" pitchFamily="82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97766" y="4869160"/>
            <a:ext cx="6400800" cy="1752600"/>
          </a:xfrm>
        </p:spPr>
        <p:txBody>
          <a:bodyPr>
            <a:normAutofit/>
          </a:bodyPr>
          <a:lstStyle/>
          <a:p>
            <a:r>
              <a:rPr lang="es-CO" sz="4800" b="1" dirty="0" smtClean="0">
                <a:solidFill>
                  <a:srgbClr val="FF0000"/>
                </a:solidFill>
              </a:rPr>
              <a:t>Texto base: </a:t>
            </a:r>
          </a:p>
          <a:p>
            <a:r>
              <a:rPr lang="es-CO" sz="4800" b="1" dirty="0" smtClean="0">
                <a:solidFill>
                  <a:srgbClr val="FF0000"/>
                </a:solidFill>
              </a:rPr>
              <a:t>Santiago 2:17.</a:t>
            </a:r>
            <a:endParaRPr lang="es-CO" sz="4800" b="1" dirty="0">
              <a:solidFill>
                <a:srgbClr val="FF0000"/>
              </a:solidFill>
            </a:endParaRPr>
          </a:p>
        </p:txBody>
      </p:sp>
      <p:pic>
        <p:nvPicPr>
          <p:cNvPr id="3076" name="Picture 4" descr="fe_sin_obr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179711"/>
            <a:ext cx="5832648" cy="2401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7188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b="1" dirty="0">
                <a:hlinkClick r:id="rId2"/>
              </a:rPr>
              <a:t>Equilibrio entre la fe y las Obras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1706386"/>
            <a:ext cx="4042792" cy="4525963"/>
          </a:xfrm>
          <a:blipFill>
            <a:blip r:embed="rId3"/>
            <a:tile tx="0" ty="0" sx="100000" sy="100000" flip="none" algn="tl"/>
          </a:blip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4400" dirty="0" smtClean="0"/>
              <a:t>Nuestro texto base dice: </a:t>
            </a:r>
          </a:p>
          <a:p>
            <a:pPr marL="0" indent="0" algn="ctr">
              <a:buNone/>
            </a:pPr>
            <a:r>
              <a:rPr lang="es-CO" sz="4400" dirty="0" smtClean="0"/>
              <a:t>… la fe, </a:t>
            </a:r>
            <a:r>
              <a:rPr lang="es-CO" sz="4400" dirty="0"/>
              <a:t>si no tuviere obras, es </a:t>
            </a:r>
            <a:r>
              <a:rPr lang="es-CO" sz="4400" dirty="0" smtClean="0"/>
              <a:t>muerta…</a:t>
            </a:r>
            <a:endParaRPr lang="es-CO" sz="4400" dirty="0"/>
          </a:p>
        </p:txBody>
      </p:sp>
      <p:pic>
        <p:nvPicPr>
          <p:cNvPr id="1026" name="Picture 2" descr="http://t0.gstatic.com/images?q=tbn:ANd9GcTJhkuBNgo_2E4hqz6Pyi0ZQEAu4SegFH0MqmxTgqMLokGMuSf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1117" y="1712573"/>
            <a:ext cx="4499992" cy="4176464"/>
          </a:xfrm>
          <a:prstGeom prst="rect">
            <a:avLst/>
          </a:prstGeom>
          <a:solidFill>
            <a:schemeClr val="accent5">
              <a:lumMod val="50000"/>
            </a:schemeClr>
          </a:solidFill>
          <a:extLst/>
        </p:spPr>
      </p:pic>
      <p:sp>
        <p:nvSpPr>
          <p:cNvPr id="4" name="3 Menos"/>
          <p:cNvSpPr/>
          <p:nvPr/>
        </p:nvSpPr>
        <p:spPr>
          <a:xfrm rot="16200000">
            <a:off x="4268263" y="3588144"/>
            <a:ext cx="4800534" cy="305782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5" name="4 Rectángulo"/>
          <p:cNvSpPr/>
          <p:nvPr/>
        </p:nvSpPr>
        <p:spPr>
          <a:xfrm>
            <a:off x="5069666" y="3154474"/>
            <a:ext cx="14459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3600" dirty="0"/>
              <a:t>50% </a:t>
            </a:r>
            <a:r>
              <a:rPr lang="es-CO" sz="3600" dirty="0" smtClean="0"/>
              <a:t>fe</a:t>
            </a:r>
            <a:endParaRPr lang="es-CO" sz="3600" dirty="0"/>
          </a:p>
        </p:txBody>
      </p:sp>
      <p:sp>
        <p:nvSpPr>
          <p:cNvPr id="6" name="5 Rectángulo"/>
          <p:cNvSpPr/>
          <p:nvPr/>
        </p:nvSpPr>
        <p:spPr>
          <a:xfrm>
            <a:off x="6894004" y="3141681"/>
            <a:ext cx="22499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600" dirty="0"/>
              <a:t>50% obras</a:t>
            </a:r>
          </a:p>
        </p:txBody>
      </p:sp>
    </p:spTree>
    <p:extLst>
      <p:ext uri="{BB962C8B-B14F-4D97-AF65-F5344CB8AC3E}">
        <p14:creationId xmlns:p14="http://schemas.microsoft.com/office/powerpoint/2010/main" val="156064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4" grpId="0" animBg="1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404664"/>
            <a:ext cx="8712968" cy="6192688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sz="3500" b="1" i="1" dirty="0" smtClean="0">
                <a:solidFill>
                  <a:srgbClr val="FF0000"/>
                </a:solidFill>
              </a:rPr>
              <a:t>La pregunta que muchos se hacen es: "¿</a:t>
            </a:r>
            <a:r>
              <a:rPr lang="es-CO" sz="3500" b="1" i="1" dirty="0">
                <a:solidFill>
                  <a:srgbClr val="FF0000"/>
                </a:solidFill>
              </a:rPr>
              <a:t>Es la salvación por fe solamente, o por fe mas obras?"</a:t>
            </a:r>
            <a:br>
              <a:rPr lang="es-CO" sz="3500" b="1" i="1" dirty="0">
                <a:solidFill>
                  <a:srgbClr val="FF0000"/>
                </a:solidFill>
              </a:rPr>
            </a:br>
            <a:endParaRPr lang="es-CO" sz="3500" b="1" i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/>
              <a:t>Esta </a:t>
            </a:r>
            <a:r>
              <a:rPr lang="es-CO" dirty="0"/>
              <a:t>es tal vez la pregunta más importante en toda la Teología Cristiana. Esta pregunta es la razón de la </a:t>
            </a:r>
            <a:r>
              <a:rPr lang="es-CO" dirty="0" smtClean="0"/>
              <a:t>Reforma, o sea, </a:t>
            </a:r>
            <a:r>
              <a:rPr lang="es-CO" dirty="0"/>
              <a:t>la división entre la iglesia Protestante y la iglesia Católica.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Esta </a:t>
            </a:r>
            <a:r>
              <a:rPr lang="es-CO" dirty="0"/>
              <a:t>pregunta es una diferencia clave entre el Cristianismo Bíblico y la mayoría de las sectas que profesan ser “Cristianas</a:t>
            </a:r>
            <a:r>
              <a:rPr lang="es-CO" dirty="0" smtClean="0"/>
              <a:t>”.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</a:p>
          <a:p>
            <a:pPr marL="0" indent="0" algn="ctr">
              <a:buNone/>
            </a:pPr>
            <a:r>
              <a:rPr lang="es-CO" dirty="0" smtClean="0"/>
              <a:t>¿</a:t>
            </a:r>
            <a:r>
              <a:rPr lang="es-CO" dirty="0"/>
              <a:t>Es la salvación por fe solamente, o por fe más las obras? ¿Soy salvo solamente creyendo en Jesús, o tengo que creer en Jesús y hacer ciertas </a:t>
            </a:r>
            <a:r>
              <a:rPr lang="es-CO" dirty="0" smtClean="0"/>
              <a:t>cosas para ser salvo?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370263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282154"/>
          </a:xfrm>
        </p:spPr>
        <p:txBody>
          <a:bodyPr>
            <a:noAutofit/>
          </a:bodyPr>
          <a:lstStyle/>
          <a:p>
            <a:pPr marL="0" indent="0"/>
            <a:r>
              <a:rPr lang="es-CO" sz="2800" i="1" dirty="0">
                <a:solidFill>
                  <a:srgbClr val="FF0000"/>
                </a:solidFill>
              </a:rPr>
              <a:t>El asunto de la fe sola o de la fe más obras, se ha hecho difícil a causa de algunos pasajes de la Biblia difíciles de conciliar</a:t>
            </a:r>
            <a:r>
              <a:rPr lang="es-CO" sz="2800" i="1" dirty="0" smtClean="0">
                <a:solidFill>
                  <a:srgbClr val="FF0000"/>
                </a:solidFill>
              </a:rPr>
              <a:t>. </a:t>
            </a:r>
            <a:r>
              <a:rPr lang="es-CO" sz="3200" b="1" dirty="0" smtClean="0"/>
              <a:t>Para ello comparemos estos dos conceptos </a:t>
            </a:r>
            <a:endParaRPr lang="es-CO" sz="3200" b="1" dirty="0"/>
          </a:p>
        </p:txBody>
      </p:sp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s-CO" sz="2800" dirty="0" smtClean="0"/>
              <a:t>El concepto de Pablo.</a:t>
            </a:r>
            <a:endParaRPr lang="es-CO" sz="2800" dirty="0"/>
          </a:p>
        </p:txBody>
      </p:sp>
      <p:sp>
        <p:nvSpPr>
          <p:cNvPr id="3" name="2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2766293"/>
          </a:xfrm>
          <a:solidFill>
            <a:srgbClr val="FFFF00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3600" dirty="0" smtClean="0">
                <a:solidFill>
                  <a:srgbClr val="FF0000"/>
                </a:solidFill>
              </a:rPr>
              <a:t>Romanos 3:28</a:t>
            </a:r>
            <a:r>
              <a:rPr lang="es-CO" sz="3200" dirty="0" smtClean="0"/>
              <a:t>. </a:t>
            </a:r>
          </a:p>
          <a:p>
            <a:pPr marL="0" indent="0" algn="ctr">
              <a:buNone/>
            </a:pPr>
            <a:r>
              <a:rPr lang="es-CO" sz="3200" dirty="0" smtClean="0"/>
              <a:t> </a:t>
            </a:r>
            <a:r>
              <a:rPr lang="es-CO" sz="3200" dirty="0"/>
              <a:t>Así que, concluimos ser el hombre justificado por fé sin las obras de la ley. </a:t>
            </a:r>
            <a:endParaRPr lang="es-CO" sz="3200" dirty="0" smtClean="0"/>
          </a:p>
        </p:txBody>
      </p:sp>
      <p:sp>
        <p:nvSpPr>
          <p:cNvPr id="6" name="5 Marcador de texto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s-CO" sz="2800" dirty="0" smtClean="0"/>
              <a:t>El concepto de Santiago.</a:t>
            </a:r>
            <a:endParaRPr lang="es-CO" sz="2800" dirty="0"/>
          </a:p>
        </p:txBody>
      </p:sp>
      <p:sp>
        <p:nvSpPr>
          <p:cNvPr id="7" name="6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2766293"/>
          </a:xfrm>
          <a:solidFill>
            <a:srgbClr val="FFFF00"/>
          </a:solidFill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s-CO" sz="3200" dirty="0" smtClean="0">
                <a:solidFill>
                  <a:srgbClr val="FF0000"/>
                </a:solidFill>
              </a:rPr>
              <a:t>Santiago 2:24</a:t>
            </a:r>
            <a:r>
              <a:rPr lang="es-CO" sz="3200" b="1" dirty="0" smtClean="0"/>
              <a:t>.</a:t>
            </a:r>
          </a:p>
          <a:p>
            <a:pPr marL="0" indent="0" algn="ctr">
              <a:buNone/>
            </a:pPr>
            <a:r>
              <a:rPr lang="es-CO" sz="3200" dirty="0" smtClean="0"/>
              <a:t>Vosotros</a:t>
            </a:r>
            <a:r>
              <a:rPr lang="es-CO" sz="3200" dirty="0"/>
              <a:t>, pues, veis, que por las obras es justificado el hombre, y no solamente por la fé. </a:t>
            </a:r>
            <a:endParaRPr lang="es-CO" sz="3200" dirty="0">
              <a:solidFill>
                <a:srgbClr val="FF0000"/>
              </a:solidFill>
            </a:endParaRPr>
          </a:p>
          <a:p>
            <a:endParaRPr lang="es-CO" dirty="0"/>
          </a:p>
        </p:txBody>
      </p:sp>
      <p:sp>
        <p:nvSpPr>
          <p:cNvPr id="8" name="7 Rectángulo"/>
          <p:cNvSpPr/>
          <p:nvPr/>
        </p:nvSpPr>
        <p:spPr>
          <a:xfrm>
            <a:off x="395536" y="5373216"/>
            <a:ext cx="8352928" cy="12003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Algunos ven una diferencia entre Pablo </a:t>
            </a:r>
            <a:r>
              <a:rPr lang="es-CO" sz="2400" dirty="0" smtClean="0"/>
              <a:t>quie</a:t>
            </a:r>
            <a:r>
              <a:rPr lang="es-CO" sz="2400" dirty="0"/>
              <a:t>n</a:t>
            </a:r>
            <a:r>
              <a:rPr lang="es-CO" sz="2400" dirty="0" smtClean="0"/>
              <a:t> dice:</a:t>
            </a:r>
            <a:r>
              <a:rPr lang="es-CO" sz="2400" dirty="0" smtClean="0">
                <a:latin typeface="Agency FB" pitchFamily="34" charset="0"/>
              </a:rPr>
              <a:t> </a:t>
            </a:r>
            <a:r>
              <a:rPr lang="es-CO" sz="2400" b="1" dirty="0" smtClean="0">
                <a:latin typeface="Agency FB" pitchFamily="34" charset="0"/>
              </a:rPr>
              <a:t>(la salvación es por fe solamente)</a:t>
            </a:r>
            <a:r>
              <a:rPr lang="es-CO" sz="2400" dirty="0" smtClean="0"/>
              <a:t> y </a:t>
            </a:r>
            <a:r>
              <a:rPr lang="es-CO" sz="2400" dirty="0"/>
              <a:t>Santiago </a:t>
            </a:r>
            <a:r>
              <a:rPr lang="es-CO" sz="2400" dirty="0" smtClean="0"/>
              <a:t>dice: no (</a:t>
            </a:r>
            <a:r>
              <a:rPr lang="es-CO" sz="2400" b="1" dirty="0" smtClean="0">
                <a:latin typeface="Agency FB" pitchFamily="34" charset="0"/>
              </a:rPr>
              <a:t>la </a:t>
            </a:r>
            <a:r>
              <a:rPr lang="es-CO" sz="2400" b="1" dirty="0">
                <a:latin typeface="Agency FB" pitchFamily="34" charset="0"/>
              </a:rPr>
              <a:t>salvación es por </a:t>
            </a:r>
            <a:r>
              <a:rPr lang="es-CO" sz="2400" b="1" dirty="0" smtClean="0">
                <a:latin typeface="Agency FB" pitchFamily="34" charset="0"/>
              </a:rPr>
              <a:t>fe y obras</a:t>
            </a:r>
            <a:r>
              <a:rPr lang="es-CO" sz="2400" dirty="0"/>
              <a:t>). En realidad, Pablo y Santiago no </a:t>
            </a:r>
            <a:r>
              <a:rPr lang="es-CO" sz="2400" dirty="0" smtClean="0"/>
              <a:t>discrepan en nada. </a:t>
            </a:r>
            <a:endParaRPr lang="es-CO" sz="2400" dirty="0"/>
          </a:p>
        </p:txBody>
      </p:sp>
    </p:spTree>
    <p:extLst>
      <p:ext uri="{BB962C8B-B14F-4D97-AF65-F5344CB8AC3E}">
        <p14:creationId xmlns:p14="http://schemas.microsoft.com/office/powerpoint/2010/main" val="3632545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 uiExpand="1" build="p" animBg="1"/>
      <p:bldP spid="6" grpId="0" build="p"/>
      <p:bldP spid="7" grpId="0" uiExpand="1" build="p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Marcador de contenido"/>
          <p:cNvSpPr>
            <a:spLocks noGrp="1"/>
          </p:cNvSpPr>
          <p:nvPr>
            <p:ph idx="1"/>
          </p:nvPr>
        </p:nvSpPr>
        <p:spPr>
          <a:xfrm>
            <a:off x="251520" y="404664"/>
            <a:ext cx="8712968" cy="63367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b="1" i="1" dirty="0" smtClean="0">
                <a:solidFill>
                  <a:srgbClr val="FF0000"/>
                </a:solidFill>
              </a:rPr>
              <a:t>Para entender el punto de vista de Pablo, leamos lo que dice el CBA, sobre este texto:</a:t>
            </a:r>
          </a:p>
          <a:p>
            <a:pPr marL="0" indent="0" algn="ctr">
              <a:buNone/>
            </a:pP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La </a:t>
            </a:r>
            <a:r>
              <a:rPr lang="es-CO" dirty="0">
                <a:latin typeface="Agency FB" pitchFamily="34" charset="0"/>
              </a:rPr>
              <a:t>fe en Cristo implica una relación personal con el Redentor; significa amor y gratitud para con </a:t>
            </a:r>
            <a:r>
              <a:rPr lang="es-CO" dirty="0" smtClean="0">
                <a:latin typeface="Agency FB" pitchFamily="34" charset="0"/>
              </a:rPr>
              <a:t>el </a:t>
            </a:r>
            <a:r>
              <a:rPr lang="es-CO" dirty="0">
                <a:latin typeface="Agency FB" pitchFamily="34" charset="0"/>
              </a:rPr>
              <a:t>Salvador en respuesta a su amor por nosotros, los pecadores.  </a:t>
            </a:r>
            <a:endParaRPr lang="es-CO" dirty="0" smtClean="0">
              <a:latin typeface="Agency FB" pitchFamily="34" charset="0"/>
            </a:endParaRPr>
          </a:p>
          <a:p>
            <a:pPr marL="0" indent="0" algn="ctr">
              <a:buNone/>
            </a:pPr>
            <a:r>
              <a:rPr lang="es-CO" dirty="0" smtClean="0">
                <a:latin typeface="Agency FB" pitchFamily="34" charset="0"/>
              </a:rPr>
              <a:t>Se </a:t>
            </a:r>
            <a:r>
              <a:rPr lang="es-CO" dirty="0">
                <a:latin typeface="Agency FB" pitchFamily="34" charset="0"/>
              </a:rPr>
              <a:t>basa en una profunda admiración por Jesús debido a todo lo que él es, con un sincero deseo de conocerlo mejor y llegar a ser como él es.  </a:t>
            </a:r>
            <a:endParaRPr lang="es-CO" dirty="0" smtClean="0">
              <a:latin typeface="Agency FB" pitchFamily="34" charset="0"/>
            </a:endParaRPr>
          </a:p>
          <a:p>
            <a:pPr marL="0" indent="0" algn="ctr">
              <a:buNone/>
            </a:pPr>
            <a:r>
              <a:rPr lang="es-CO" dirty="0" smtClean="0">
                <a:latin typeface="Agency FB" pitchFamily="34" charset="0"/>
              </a:rPr>
              <a:t>Significa </a:t>
            </a:r>
            <a:r>
              <a:rPr lang="es-CO" dirty="0">
                <a:latin typeface="Agency FB" pitchFamily="34" charset="0"/>
              </a:rPr>
              <a:t>que confiamos enteramente y sin reservas en Cristo, hasta el punto en que nos sentimos dispuestos a aceptar plenamente lo que él nos dice y a seguir su conducción cualquiera que </a:t>
            </a:r>
            <a:r>
              <a:rPr lang="es-CO" dirty="0" smtClean="0">
                <a:latin typeface="Agency FB" pitchFamily="34" charset="0"/>
              </a:rPr>
              <a:t>sea</a:t>
            </a:r>
            <a:r>
              <a:rPr lang="es-CO" dirty="0" smtClean="0"/>
              <a:t>». 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913089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Sin </a:t>
            </a:r>
            <a:r>
              <a:rPr lang="es-CO" dirty="0">
                <a:latin typeface="Agency FB" pitchFamily="34" charset="0"/>
              </a:rPr>
              <a:t>una fe tal no puede haber justificación.  </a:t>
            </a:r>
            <a:r>
              <a:rPr lang="es-CO" u="sng" dirty="0">
                <a:latin typeface="Agency FB" pitchFamily="34" charset="0"/>
              </a:rPr>
              <a:t>El propósito de Dios no es sólo perdonar pecados pasados; su principal ideal es la restauración del hombre</a:t>
            </a:r>
            <a:r>
              <a:rPr lang="es-CO" dirty="0">
                <a:latin typeface="Agency FB" pitchFamily="34" charset="0"/>
              </a:rPr>
              <a:t>, y ésta sólo se puede experimentar por medió de una fe incondicional en Jesucristo.  </a:t>
            </a:r>
            <a:endParaRPr lang="es-CO" dirty="0" smtClean="0">
              <a:latin typeface="Agency FB" pitchFamily="34" charset="0"/>
            </a:endParaRPr>
          </a:p>
          <a:p>
            <a:pPr marL="0" indent="0" algn="ctr">
              <a:buNone/>
            </a:pPr>
            <a:r>
              <a:rPr lang="es-CO" dirty="0" smtClean="0">
                <a:latin typeface="Agency FB" pitchFamily="34" charset="0"/>
              </a:rPr>
              <a:t>Por </a:t>
            </a:r>
            <a:r>
              <a:rPr lang="es-CO" dirty="0">
                <a:latin typeface="Agency FB" pitchFamily="34" charset="0"/>
              </a:rPr>
              <a:t>lo tanto, </a:t>
            </a:r>
            <a:r>
              <a:rPr lang="es-CO" u="sng" dirty="0">
                <a:latin typeface="Agency FB" pitchFamily="34" charset="0"/>
              </a:rPr>
              <a:t>la justificación no puede ser separada de sus frutos</a:t>
            </a:r>
            <a:r>
              <a:rPr lang="es-CO" dirty="0">
                <a:latin typeface="Agency FB" pitchFamily="34" charset="0"/>
              </a:rPr>
              <a:t>: las experiencias transformadoras de la conversión, el </a:t>
            </a:r>
            <a:r>
              <a:rPr lang="es-CO" u="sng" dirty="0">
                <a:latin typeface="Agency FB" pitchFamily="34" charset="0"/>
              </a:rPr>
              <a:t>nuevo nacimiento y el consiguiente crecimiento en la santificación</a:t>
            </a:r>
            <a:r>
              <a:rPr lang="es-CO" dirty="0">
                <a:latin typeface="Agency FB" pitchFamily="34" charset="0"/>
              </a:rPr>
              <a:t>. </a:t>
            </a:r>
            <a:endParaRPr lang="es-CO" dirty="0" smtClean="0">
              <a:latin typeface="Agency FB" pitchFamily="34" charset="0"/>
            </a:endParaRPr>
          </a:p>
          <a:p>
            <a:pPr marL="0" indent="0" algn="ctr">
              <a:buNone/>
            </a:pPr>
            <a:r>
              <a:rPr lang="es-CO" dirty="0" smtClean="0">
                <a:latin typeface="Agency FB" pitchFamily="34" charset="0"/>
              </a:rPr>
              <a:t>La </a:t>
            </a:r>
            <a:r>
              <a:rPr lang="es-CO" dirty="0">
                <a:latin typeface="Agency FB" pitchFamily="34" charset="0"/>
              </a:rPr>
              <a:t>fe que gozosamente acepta cada fase del programa divino para nuestra restauración y voluntariamente participa de ellas, es la que ha aceptado plenamente la justicia que Cristo imparte inmerecidamente en la </a:t>
            </a:r>
            <a:r>
              <a:rPr lang="es-CO" dirty="0" smtClean="0">
                <a:latin typeface="Agency FB" pitchFamily="34" charset="0"/>
              </a:rPr>
              <a:t>justificación».</a:t>
            </a:r>
            <a:endParaRPr lang="es-CO" dirty="0">
              <a:latin typeface="Agency FB" pitchFamily="34" charset="0"/>
            </a:endParaRPr>
          </a:p>
          <a:p>
            <a:pPr marL="0" indent="0" algn="ctr">
              <a:buNone/>
            </a:pP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472093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332656"/>
            <a:ext cx="8640960" cy="6192688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Es así como el </a:t>
            </a:r>
            <a:r>
              <a:rPr lang="es-CO" dirty="0"/>
              <a:t>único punto de disconformidad que algunas personas demandan, es sobre la relación entre la fe y las obras</a:t>
            </a:r>
            <a:r>
              <a:rPr lang="es-CO" dirty="0" smtClean="0"/>
              <a:t>. Pero a medida que estudiemos este tema veremos que existe una completa armonía entre lo que dice Pablo y lo que dice Santiago.</a:t>
            </a:r>
            <a:endParaRPr lang="es-CO" dirty="0"/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Pablo dice en </a:t>
            </a:r>
            <a:r>
              <a:rPr lang="es-CO" dirty="0" smtClean="0">
                <a:solidFill>
                  <a:srgbClr val="FF0000"/>
                </a:solidFill>
              </a:rPr>
              <a:t>(Efesios 2:8-9)</a:t>
            </a:r>
            <a:r>
              <a:rPr lang="es-CO" dirty="0" smtClean="0"/>
              <a:t> que </a:t>
            </a:r>
            <a:r>
              <a:rPr lang="es-CO" dirty="0"/>
              <a:t>la justificación es por fe </a:t>
            </a:r>
            <a:r>
              <a:rPr lang="es-CO" dirty="0" smtClean="0"/>
              <a:t>solamente: </a:t>
            </a:r>
            <a:r>
              <a:rPr lang="es-CO" b="1" baseline="30000" dirty="0"/>
              <a:t> </a:t>
            </a:r>
            <a:r>
              <a:rPr lang="es-CO" b="1" dirty="0" smtClean="0"/>
              <a:t> «</a:t>
            </a:r>
            <a:r>
              <a:rPr lang="es-CO" b="1" dirty="0" smtClean="0">
                <a:latin typeface="Agency FB" pitchFamily="34" charset="0"/>
              </a:rPr>
              <a:t>Porque </a:t>
            </a:r>
            <a:r>
              <a:rPr lang="es-CO" b="1" dirty="0">
                <a:latin typeface="Agency FB" pitchFamily="34" charset="0"/>
              </a:rPr>
              <a:t>por gracia sois salvos por medio de la </a:t>
            </a:r>
            <a:r>
              <a:rPr lang="es-CO" b="1" dirty="0" smtClean="0">
                <a:latin typeface="Agency FB" pitchFamily="34" charset="0"/>
              </a:rPr>
              <a:t>fe, </a:t>
            </a:r>
            <a:r>
              <a:rPr lang="es-CO" b="1" dirty="0">
                <a:latin typeface="Agency FB" pitchFamily="34" charset="0"/>
              </a:rPr>
              <a:t>y esto no de vosotros, es el don de Dios: </a:t>
            </a:r>
            <a:r>
              <a:rPr lang="es-CO" b="1" baseline="30000" dirty="0" smtClean="0">
                <a:latin typeface="Agency FB" pitchFamily="34" charset="0"/>
              </a:rPr>
              <a:t>9</a:t>
            </a:r>
            <a:r>
              <a:rPr lang="es-CO" b="1" u="sng" baseline="30000" dirty="0" smtClean="0">
                <a:latin typeface="Agency FB" pitchFamily="34" charset="0"/>
              </a:rPr>
              <a:t> </a:t>
            </a:r>
            <a:r>
              <a:rPr lang="es-CO" b="1" u="sng" dirty="0">
                <a:latin typeface="Agency FB" pitchFamily="34" charset="0"/>
              </a:rPr>
              <a:t>No por obras, para que nadie se </a:t>
            </a:r>
            <a:r>
              <a:rPr lang="es-CO" b="1" u="sng" dirty="0" smtClean="0">
                <a:latin typeface="Agency FB" pitchFamily="34" charset="0"/>
              </a:rPr>
              <a:t>gloríe</a:t>
            </a:r>
            <a:r>
              <a:rPr lang="es-CO" dirty="0" smtClean="0"/>
              <a:t>». 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Es decir: </a:t>
            </a:r>
            <a:r>
              <a:rPr lang="es-CO" u="sng" dirty="0" smtClean="0"/>
              <a:t>que las obras realizadas antes para alcázar la fe, no tienen validez alguna</a:t>
            </a:r>
            <a:r>
              <a:rPr lang="es-CO" dirty="0" smtClean="0"/>
              <a:t> «</a:t>
            </a:r>
            <a:r>
              <a:rPr lang="es-CO" b="1" dirty="0" smtClean="0">
                <a:latin typeface="Agency FB" pitchFamily="34" charset="0"/>
              </a:rPr>
              <a:t>para que nadie se gloríe</a:t>
            </a:r>
            <a:r>
              <a:rPr lang="es-CO" dirty="0" smtClean="0"/>
              <a:t>». </a:t>
            </a:r>
            <a:r>
              <a:rPr lang="es-CO" dirty="0"/>
              <a:t>M</a:t>
            </a:r>
            <a:r>
              <a:rPr lang="es-CO" dirty="0" smtClean="0"/>
              <a:t>ientras </a:t>
            </a:r>
            <a:r>
              <a:rPr lang="es-CO" dirty="0"/>
              <a:t>Santiago parece estar diciendo que la justificación es por </a:t>
            </a:r>
            <a:r>
              <a:rPr lang="es-CO" dirty="0" smtClean="0"/>
              <a:t>fe, y después vienen las obras.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329299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9766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/>
              <a:t>Este aparente problema es resuelto exactamente al examinar de qué estaba hablando Santiago. Santiago refutaba la creencia de que una persona pudiera tener fe sin producir ninguna buena </a:t>
            </a:r>
            <a:r>
              <a:rPr lang="es-CO" dirty="0" smtClean="0"/>
              <a:t>obra.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>
                <a:solidFill>
                  <a:srgbClr val="FF0000"/>
                </a:solidFill>
              </a:rPr>
              <a:t>(Santiago 2:17.18</a:t>
            </a:r>
            <a:r>
              <a:rPr lang="es-CO" dirty="0" smtClean="0">
                <a:solidFill>
                  <a:srgbClr val="FF0000"/>
                </a:solidFill>
              </a:rPr>
              <a:t>).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Santiago dice: «</a:t>
            </a:r>
            <a:r>
              <a:rPr lang="es-CO" b="1" dirty="0" smtClean="0">
                <a:latin typeface="Agency FB" pitchFamily="34" charset="0"/>
              </a:rPr>
              <a:t>Así </a:t>
            </a:r>
            <a:r>
              <a:rPr lang="es-CO" b="1" dirty="0">
                <a:latin typeface="Agency FB" pitchFamily="34" charset="0"/>
              </a:rPr>
              <a:t>también la fé, si no tuviere obras, es muerta por sí misma. </a:t>
            </a:r>
            <a:r>
              <a:rPr lang="es-CO" b="1" baseline="30000" dirty="0" smtClean="0">
                <a:latin typeface="Agency FB" pitchFamily="34" charset="0"/>
              </a:rPr>
              <a:t>18 </a:t>
            </a:r>
            <a:r>
              <a:rPr lang="es-CO" b="1" dirty="0">
                <a:latin typeface="Agency FB" pitchFamily="34" charset="0"/>
              </a:rPr>
              <a:t>Mas alguno dirá: Tú tienes fé, y yo tengo obras; muéstrame tu fé sin tus obras; y yo te mostraré mi fé por mis </a:t>
            </a:r>
            <a:r>
              <a:rPr lang="es-CO" b="1" dirty="0" smtClean="0">
                <a:latin typeface="Agency FB" pitchFamily="34" charset="0"/>
              </a:rPr>
              <a:t>obras</a:t>
            </a:r>
            <a:r>
              <a:rPr lang="es-CO" dirty="0" smtClean="0"/>
              <a:t>».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710538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0"/>
            <a:ext cx="8640960" cy="6858000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Lo que Santiago </a:t>
            </a:r>
            <a:r>
              <a:rPr lang="es-CO" dirty="0"/>
              <a:t>enfatiza </a:t>
            </a:r>
            <a:r>
              <a:rPr lang="es-CO" dirty="0" smtClean="0"/>
              <a:t>aquí es que </a:t>
            </a:r>
            <a:r>
              <a:rPr lang="es-CO" dirty="0"/>
              <a:t>la fe genuina en Cristo va a producir una vida cambiada </a:t>
            </a:r>
            <a:r>
              <a:rPr lang="es-CO" dirty="0" smtClean="0"/>
              <a:t>revelada en las </a:t>
            </a:r>
            <a:r>
              <a:rPr lang="es-CO" dirty="0" smtClean="0"/>
              <a:t>buenas obras. </a:t>
            </a:r>
            <a:endParaRPr lang="es-CO" dirty="0" smtClean="0"/>
          </a:p>
          <a:p>
            <a:pPr marL="0" indent="0" algn="ctr">
              <a:buNone/>
            </a:pP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(</a:t>
            </a:r>
            <a:r>
              <a:rPr lang="es-CO" dirty="0">
                <a:solidFill>
                  <a:srgbClr val="FF0000"/>
                </a:solidFill>
              </a:rPr>
              <a:t>Santiago 2:20-26</a:t>
            </a:r>
            <a:r>
              <a:rPr lang="es-CO" dirty="0" smtClean="0">
                <a:solidFill>
                  <a:srgbClr val="FF0000"/>
                </a:solidFill>
              </a:rPr>
              <a:t>).</a:t>
            </a:r>
          </a:p>
          <a:p>
            <a:pPr marL="0" indent="0" algn="ctr">
              <a:buNone/>
            </a:pPr>
            <a:r>
              <a:rPr lang="es-CO" dirty="0" smtClean="0"/>
              <a:t>«¿</a:t>
            </a:r>
            <a:r>
              <a:rPr lang="es-CO" dirty="0"/>
              <a:t>Mas, oh hombre vano, quieres saber, que la fé sin las obras es muerta? </a:t>
            </a:r>
            <a:r>
              <a:rPr lang="es-CO" b="1" baseline="30000" dirty="0" smtClean="0"/>
              <a:t>21 </a:t>
            </a:r>
            <a:r>
              <a:rPr lang="es-CO" dirty="0"/>
              <a:t>Abraham, nuestro padre, ¿no fué justificado por las obras, cuando ofreció a su hijo Isaac sobre el altar?  </a:t>
            </a:r>
            <a:r>
              <a:rPr lang="es-CO" b="1" baseline="30000" dirty="0" smtClean="0"/>
              <a:t>22 </a:t>
            </a:r>
            <a:r>
              <a:rPr lang="es-CO" dirty="0"/>
              <a:t>¿No ves que la fé obró con sus obras, y que por las obras la fé fué perfecta? </a:t>
            </a:r>
            <a:r>
              <a:rPr lang="es-CO" b="1" baseline="30000" dirty="0" smtClean="0"/>
              <a:t>23 </a:t>
            </a:r>
            <a:r>
              <a:rPr lang="es-CO" dirty="0"/>
              <a:t>Y la Escritura fué cumplida, que dice: Abraham creyó a Dios, y le fué imputado a justicia, y fué llamado el amigo de Dios. </a:t>
            </a:r>
            <a:r>
              <a:rPr lang="es-CO" b="1" baseline="30000" dirty="0" smtClean="0"/>
              <a:t>24 </a:t>
            </a:r>
            <a:r>
              <a:rPr lang="es-CO" dirty="0"/>
              <a:t>Vosotros, pues, veis, que por las obras es justificado el hombre, y no solamente por la fé. </a:t>
            </a:r>
          </a:p>
          <a:p>
            <a:pPr algn="ctr"/>
            <a:endParaRPr lang="es-CO" b="1" baseline="30000" dirty="0" smtClean="0"/>
          </a:p>
          <a:p>
            <a:pPr marL="0" indent="0" algn="ctr">
              <a:buNone/>
            </a:pPr>
            <a:r>
              <a:rPr lang="es-CO" b="1" baseline="30000" dirty="0" smtClean="0"/>
              <a:t>25 </a:t>
            </a:r>
            <a:r>
              <a:rPr lang="es-CO" dirty="0"/>
              <a:t>Semejantemente también Raab la ramera, ¿no fué justificada por obras, cuando recibió los mensajeros, y los echó fuera por otro camino? </a:t>
            </a:r>
            <a:r>
              <a:rPr lang="es-CO" b="1" baseline="30000" dirty="0" smtClean="0"/>
              <a:t>26 </a:t>
            </a:r>
            <a:r>
              <a:rPr lang="es-CO" dirty="0"/>
              <a:t>Porque como el cuerpo sin espíritu está muerto, así también la fé sin obras es </a:t>
            </a:r>
            <a:r>
              <a:rPr lang="es-CO" dirty="0" smtClean="0"/>
              <a:t>muerta».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929792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t0.gstatic.com/images?q=tbn:ANd9GcTJhkuBNgo_2E4hqz6Pyi0ZQEAu4SegFH0MqmxTgqMLokGMuSf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124744"/>
            <a:ext cx="4957547" cy="4176464"/>
          </a:xfrm>
          <a:prstGeom prst="rect">
            <a:avLst/>
          </a:prstGeom>
          <a:solidFill>
            <a:schemeClr val="accent5">
              <a:lumMod val="50000"/>
            </a:schemeClr>
          </a:solidFill>
          <a:extLst/>
        </p:spPr>
      </p:pic>
      <p:sp>
        <p:nvSpPr>
          <p:cNvPr id="4" name="3 Menos"/>
          <p:cNvSpPr/>
          <p:nvPr/>
        </p:nvSpPr>
        <p:spPr>
          <a:xfrm rot="16200000">
            <a:off x="3589756" y="3058342"/>
            <a:ext cx="4800534" cy="305782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5" name="4 Rectángulo"/>
          <p:cNvSpPr/>
          <p:nvPr/>
        </p:nvSpPr>
        <p:spPr>
          <a:xfrm>
            <a:off x="3635896" y="2564904"/>
            <a:ext cx="15026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600" dirty="0"/>
              <a:t>50% </a:t>
            </a:r>
            <a:r>
              <a:rPr lang="es-CO" sz="3600" dirty="0" smtClean="0"/>
              <a:t>fe</a:t>
            </a:r>
            <a:endParaRPr lang="es-CO" sz="3600" dirty="0"/>
          </a:p>
        </p:txBody>
      </p:sp>
      <p:sp>
        <p:nvSpPr>
          <p:cNvPr id="6" name="5 Rectángulo"/>
          <p:cNvSpPr/>
          <p:nvPr/>
        </p:nvSpPr>
        <p:spPr>
          <a:xfrm>
            <a:off x="6145171" y="2564902"/>
            <a:ext cx="22322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600" dirty="0"/>
              <a:t>50% obras</a:t>
            </a:r>
          </a:p>
        </p:txBody>
      </p:sp>
      <p:sp>
        <p:nvSpPr>
          <p:cNvPr id="7" name="6 Marcador de contenido"/>
          <p:cNvSpPr>
            <a:spLocks noGrp="1"/>
          </p:cNvSpPr>
          <p:nvPr>
            <p:ph idx="1"/>
          </p:nvPr>
        </p:nvSpPr>
        <p:spPr>
          <a:xfrm>
            <a:off x="179512" y="260648"/>
            <a:ext cx="2448272" cy="4536504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i="1" dirty="0" smtClean="0">
                <a:solidFill>
                  <a:srgbClr val="FF0000"/>
                </a:solidFill>
              </a:rPr>
              <a:t>50%  de fe, en el sentido de que si solamente tienes fe de que Cristo te  salva, pero no acudes a Él de nada te sirve. </a:t>
            </a:r>
            <a:endParaRPr lang="es-CO" i="1" dirty="0">
              <a:solidFill>
                <a:srgbClr val="FF0000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93962" y="5548590"/>
            <a:ext cx="8352928" cy="954107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>
            <a:spAutoFit/>
          </a:bodyPr>
          <a:lstStyle/>
          <a:p>
            <a:pPr algn="ctr"/>
            <a:r>
              <a:rPr lang="es-CO" sz="2800" i="1" dirty="0">
                <a:solidFill>
                  <a:srgbClr val="FF0000"/>
                </a:solidFill>
              </a:rPr>
              <a:t>Por tanto, necesitas de otros 50% que </a:t>
            </a:r>
            <a:r>
              <a:rPr lang="es-CO" sz="2800" i="1" dirty="0" smtClean="0">
                <a:solidFill>
                  <a:srgbClr val="FF0000"/>
                </a:solidFill>
              </a:rPr>
              <a:t>es la decisión que tienes que tomar para decidirte por Cristo.</a:t>
            </a:r>
            <a:endParaRPr lang="es-CO" sz="2800" i="1" dirty="0">
              <a:solidFill>
                <a:srgbClr val="FF0000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987824" y="116632"/>
            <a:ext cx="5859066" cy="584775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r>
              <a:rPr lang="es-CO" sz="3200" b="1" dirty="0" smtClean="0">
                <a:solidFill>
                  <a:schemeClr val="bg1"/>
                </a:solidFill>
              </a:rPr>
              <a:t>   Miremos </a:t>
            </a:r>
            <a:r>
              <a:rPr lang="es-CO" sz="3200" b="1" dirty="0">
                <a:solidFill>
                  <a:schemeClr val="bg1"/>
                </a:solidFill>
              </a:rPr>
              <a:t>el siguiente esquema</a:t>
            </a:r>
            <a:endParaRPr lang="es-CO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939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7" grpId="0" build="p" animBg="1"/>
      <p:bldP spid="9" grpId="0" animBg="1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88640"/>
            <a:ext cx="8640960" cy="6480720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dirty="0"/>
              <a:t>Santiago no está diciendo que la justificación es por fe más obras, sino que más bien una persona verdaderamente justificada por fe va a tener buenas obras en su vida. Si una persona demanda ser un creyente, pero no tiene buenas obras en su vida – entonces es probable que no tenga una fe genuina en </a:t>
            </a:r>
            <a:r>
              <a:rPr lang="es-CO" dirty="0" smtClean="0"/>
              <a:t>Cristo. </a:t>
            </a:r>
          </a:p>
          <a:p>
            <a:pPr marL="0" indent="0" algn="ctr">
              <a:buNone/>
            </a:pP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(</a:t>
            </a:r>
            <a:r>
              <a:rPr lang="es-CO" dirty="0">
                <a:solidFill>
                  <a:srgbClr val="FF0000"/>
                </a:solidFill>
              </a:rPr>
              <a:t>Santiago 2:14, 17, 20, 26</a:t>
            </a:r>
            <a:r>
              <a:rPr lang="es-CO" dirty="0" smtClean="0">
                <a:solidFill>
                  <a:srgbClr val="FF0000"/>
                </a:solidFill>
              </a:rPr>
              <a:t>)</a:t>
            </a:r>
            <a:r>
              <a:rPr lang="es-CO" dirty="0" smtClean="0"/>
              <a:t>.</a:t>
            </a:r>
          </a:p>
          <a:p>
            <a:pPr marL="0" indent="0" algn="ctr">
              <a:buNone/>
            </a:pPr>
            <a:r>
              <a:rPr lang="es-CO" dirty="0" smtClean="0"/>
              <a:t>Leamos </a:t>
            </a:r>
            <a:r>
              <a:rPr lang="es-CO" dirty="0" smtClean="0"/>
              <a:t>estos textos:</a:t>
            </a:r>
            <a:r>
              <a:rPr lang="es-CO" b="1" dirty="0" smtClean="0"/>
              <a:t> </a:t>
            </a:r>
            <a:r>
              <a:rPr lang="es-CO" dirty="0" smtClean="0"/>
              <a:t>14 «</a:t>
            </a:r>
            <a:r>
              <a:rPr lang="es-CO" b="1" dirty="0" smtClean="0">
                <a:latin typeface="Agency FB" pitchFamily="34" charset="0"/>
              </a:rPr>
              <a:t>Hermanos </a:t>
            </a:r>
            <a:r>
              <a:rPr lang="es-CO" b="1" dirty="0">
                <a:latin typeface="Agency FB" pitchFamily="34" charset="0"/>
              </a:rPr>
              <a:t>míos, ¿qué aprovechará si alguno dice que tiene fé, y no tiene obras? ¿Podrá la fé salvarle</a:t>
            </a:r>
            <a:r>
              <a:rPr lang="es-CO" b="1" dirty="0" smtClean="0">
                <a:latin typeface="Agency FB" pitchFamily="34" charset="0"/>
              </a:rPr>
              <a:t>? 17 </a:t>
            </a:r>
            <a:r>
              <a:rPr lang="es-CO" b="1" dirty="0">
                <a:latin typeface="Agency FB" pitchFamily="34" charset="0"/>
              </a:rPr>
              <a:t>Así también la fé, si no tuviere obras, es muerta por sí </a:t>
            </a:r>
            <a:r>
              <a:rPr lang="es-CO" b="1" dirty="0" smtClean="0">
                <a:latin typeface="Agency FB" pitchFamily="34" charset="0"/>
              </a:rPr>
              <a:t>misma. 20 ¿Mas</a:t>
            </a:r>
            <a:r>
              <a:rPr lang="es-CO" b="1" dirty="0">
                <a:latin typeface="Agency FB" pitchFamily="34" charset="0"/>
              </a:rPr>
              <a:t>, oh hombre vano, quieres saber, que la fé sin las obras es muerta</a:t>
            </a:r>
            <a:r>
              <a:rPr lang="es-CO" b="1" dirty="0" smtClean="0">
                <a:latin typeface="Agency FB" pitchFamily="34" charset="0"/>
              </a:rPr>
              <a:t>? 26</a:t>
            </a:r>
            <a:r>
              <a:rPr lang="es-CO" b="1" baseline="30000" dirty="0" smtClean="0">
                <a:latin typeface="Agency FB" pitchFamily="34" charset="0"/>
              </a:rPr>
              <a:t> </a:t>
            </a:r>
            <a:r>
              <a:rPr lang="es-CO" b="1" dirty="0">
                <a:latin typeface="Agency FB" pitchFamily="34" charset="0"/>
              </a:rPr>
              <a:t>Porque como el cuerpo sin espíritu está muerto, así también la fé sin obras es </a:t>
            </a:r>
            <a:r>
              <a:rPr lang="es-CO" b="1" dirty="0" smtClean="0">
                <a:latin typeface="Agency FB" pitchFamily="34" charset="0"/>
              </a:rPr>
              <a:t>muerta</a:t>
            </a:r>
            <a:r>
              <a:rPr lang="es-CO" dirty="0" smtClean="0"/>
              <a:t>».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sz="3600" i="1" dirty="0" smtClean="0">
                <a:solidFill>
                  <a:srgbClr val="FF0000"/>
                </a:solidFill>
              </a:rPr>
              <a:t>Por eso, </a:t>
            </a:r>
            <a:r>
              <a:rPr lang="es-CO" sz="3600" i="1" dirty="0">
                <a:solidFill>
                  <a:srgbClr val="FF0000"/>
                </a:solidFill>
              </a:rPr>
              <a:t>s</a:t>
            </a:r>
            <a:r>
              <a:rPr lang="es-CO" sz="3600" i="1" dirty="0" smtClean="0">
                <a:solidFill>
                  <a:srgbClr val="FF0000"/>
                </a:solidFill>
              </a:rPr>
              <a:t>i </a:t>
            </a:r>
            <a:r>
              <a:rPr lang="es-CO" sz="3600" i="1" dirty="0" smtClean="0">
                <a:solidFill>
                  <a:srgbClr val="FF0000"/>
                </a:solidFill>
              </a:rPr>
              <a:t>una persona sabe que Cristo es el Salvador, pero no se decide a acudir a Él en busca de perdón, de nada le sirve. Por </a:t>
            </a:r>
            <a:r>
              <a:rPr lang="es-CO" sz="3600" i="1" dirty="0" smtClean="0">
                <a:solidFill>
                  <a:srgbClr val="FF0000"/>
                </a:solidFill>
              </a:rPr>
              <a:t>tanto, </a:t>
            </a:r>
            <a:r>
              <a:rPr lang="es-CO" sz="3600" i="1" dirty="0" smtClean="0">
                <a:solidFill>
                  <a:srgbClr val="FF0000"/>
                </a:solidFill>
              </a:rPr>
              <a:t>el acto </a:t>
            </a:r>
            <a:r>
              <a:rPr lang="es-CO" sz="3600" i="1" dirty="0" smtClean="0">
                <a:solidFill>
                  <a:srgbClr val="FF0000"/>
                </a:solidFill>
              </a:rPr>
              <a:t>mismo de </a:t>
            </a:r>
            <a:r>
              <a:rPr lang="es-CO" sz="3600" i="1" dirty="0" smtClean="0">
                <a:solidFill>
                  <a:srgbClr val="FF0000"/>
                </a:solidFill>
              </a:rPr>
              <a:t>acudir a Cristo y confesarle sus pecados, YA ES UNA </a:t>
            </a:r>
            <a:r>
              <a:rPr lang="es-CO" sz="3600" i="1" dirty="0" smtClean="0">
                <a:solidFill>
                  <a:srgbClr val="FF0000"/>
                </a:solidFill>
              </a:rPr>
              <a:t>OBRA, lo cual es diferente a tener que hacer ciertas cosas para ser salvo. </a:t>
            </a:r>
            <a:endParaRPr lang="es-CO" sz="36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7841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rgbClr val="002060"/>
          </a:solidFill>
        </p:spPr>
        <p:txBody>
          <a:bodyPr>
            <a:normAutofit fontScale="90000"/>
          </a:bodyPr>
          <a:lstStyle/>
          <a:p>
            <a:r>
              <a:rPr lang="es-CO" b="1" i="1" dirty="0" smtClean="0">
                <a:solidFill>
                  <a:schemeClr val="bg1"/>
                </a:solidFill>
              </a:rPr>
              <a:t>Todas estas cosas son el fruto de la fe</a:t>
            </a:r>
            <a:endParaRPr lang="es-CO" b="1" i="1" dirty="0">
              <a:solidFill>
                <a:schemeClr val="bg1"/>
              </a:solidFill>
            </a:endParaRPr>
          </a:p>
        </p:txBody>
      </p:sp>
      <p:pic>
        <p:nvPicPr>
          <p:cNvPr id="4" name="Picture 2" descr="http://www.creationism.org/gospel/espanol/pg18aSavingRepentan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28800"/>
            <a:ext cx="8712968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9269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4006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Pablo </a:t>
            </a:r>
            <a:r>
              <a:rPr lang="es-CO" dirty="0"/>
              <a:t>dice lo mismo en sus escritos. Los buenos frutos que los creyentes deberían tener en su vida, </a:t>
            </a:r>
            <a:r>
              <a:rPr lang="es-CO" dirty="0" smtClean="0"/>
              <a:t>él mismo los describe </a:t>
            </a:r>
            <a:r>
              <a:rPr lang="es-CO" dirty="0"/>
              <a:t>en </a:t>
            </a:r>
            <a:r>
              <a:rPr lang="es-CO" dirty="0">
                <a:solidFill>
                  <a:srgbClr val="FF0000"/>
                </a:solidFill>
              </a:rPr>
              <a:t>Gálatas 5:22-23</a:t>
            </a:r>
            <a:r>
              <a:rPr lang="es-CO" dirty="0" smtClean="0"/>
              <a:t>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«</a:t>
            </a:r>
            <a:r>
              <a:rPr lang="es-CO" b="1" dirty="0" smtClean="0">
                <a:latin typeface="Agency FB" pitchFamily="34" charset="0"/>
              </a:rPr>
              <a:t>Mas </a:t>
            </a:r>
            <a:r>
              <a:rPr lang="es-CO" b="1" dirty="0">
                <a:latin typeface="Agency FB" pitchFamily="34" charset="0"/>
              </a:rPr>
              <a:t>el fruto del Espíritu es: Amor, gozo, paz, longanimidad, benignidad, bondad, </a:t>
            </a:r>
            <a:r>
              <a:rPr lang="es-CO" b="1" dirty="0" smtClean="0">
                <a:latin typeface="Agency FB" pitchFamily="34" charset="0"/>
              </a:rPr>
              <a:t>fé,</a:t>
            </a:r>
            <a:r>
              <a:rPr lang="es-CO" b="1" dirty="0">
                <a:latin typeface="Agency FB" pitchFamily="34" charset="0"/>
              </a:rPr>
              <a:t> </a:t>
            </a:r>
            <a:r>
              <a:rPr lang="es-CO" b="1" baseline="30000" dirty="0" smtClean="0">
                <a:latin typeface="Agency FB" pitchFamily="34" charset="0"/>
              </a:rPr>
              <a:t>23 </a:t>
            </a:r>
            <a:r>
              <a:rPr lang="es-CO" b="1" dirty="0">
                <a:latin typeface="Agency FB" pitchFamily="34" charset="0"/>
              </a:rPr>
              <a:t>Mansedumbre, templanza: contra tales cosas, no hay </a:t>
            </a:r>
            <a:r>
              <a:rPr lang="es-CO" b="1" dirty="0" smtClean="0">
                <a:latin typeface="Agency FB" pitchFamily="34" charset="0"/>
              </a:rPr>
              <a:t>ley</a:t>
            </a:r>
            <a:r>
              <a:rPr lang="es-CO" dirty="0" smtClean="0"/>
              <a:t>».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675202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120680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sz="2800" dirty="0"/>
              <a:t>Inmediatamente después de decirnos que somos salvos por fe y no por obras </a:t>
            </a:r>
            <a:r>
              <a:rPr lang="es-CO" sz="2800" dirty="0" smtClean="0"/>
              <a:t>en (Efesios </a:t>
            </a:r>
            <a:r>
              <a:rPr lang="es-CO" sz="2800" dirty="0"/>
              <a:t>2:8-9), Pablo nos informa que fuimos creados para hacer buenas </a:t>
            </a:r>
            <a:r>
              <a:rPr lang="es-CO" sz="2800" dirty="0" smtClean="0"/>
              <a:t>obras. </a:t>
            </a:r>
          </a:p>
          <a:p>
            <a:pPr marL="0" indent="0" algn="ctr">
              <a:buNone/>
            </a:pPr>
            <a:endParaRPr lang="es-CO" sz="28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sz="2800" dirty="0" smtClean="0">
                <a:solidFill>
                  <a:srgbClr val="FF0000"/>
                </a:solidFill>
              </a:rPr>
              <a:t>(</a:t>
            </a:r>
            <a:r>
              <a:rPr lang="es-CO" sz="2800" dirty="0">
                <a:solidFill>
                  <a:srgbClr val="FF0000"/>
                </a:solidFill>
              </a:rPr>
              <a:t>Efesios 2:10</a:t>
            </a:r>
            <a:r>
              <a:rPr lang="es-CO" sz="2800" dirty="0" smtClean="0">
                <a:solidFill>
                  <a:srgbClr val="FF0000"/>
                </a:solidFill>
              </a:rPr>
              <a:t>).</a:t>
            </a:r>
          </a:p>
          <a:p>
            <a:pPr marL="0" indent="0" algn="ctr">
              <a:buNone/>
            </a:pPr>
            <a:r>
              <a:rPr lang="es-CO" sz="2800" b="1" baseline="30000" dirty="0" smtClean="0"/>
              <a:t>«</a:t>
            </a:r>
            <a:r>
              <a:rPr lang="es-CO" sz="2800" b="1" dirty="0" smtClean="0">
                <a:latin typeface="Agency FB" pitchFamily="34" charset="0"/>
              </a:rPr>
              <a:t>Porque </a:t>
            </a:r>
            <a:r>
              <a:rPr lang="es-CO" sz="2800" b="1" dirty="0">
                <a:latin typeface="Agency FB" pitchFamily="34" charset="0"/>
              </a:rPr>
              <a:t>somos hechura suya, criados en Cristo Jesús </a:t>
            </a:r>
            <a:r>
              <a:rPr lang="es-CO" sz="2800" b="1" u="sng" dirty="0">
                <a:latin typeface="Agency FB" pitchFamily="34" charset="0"/>
              </a:rPr>
              <a:t>para buenas obras</a:t>
            </a:r>
            <a:r>
              <a:rPr lang="es-CO" sz="2800" b="1" dirty="0">
                <a:latin typeface="Agency FB" pitchFamily="34" charset="0"/>
              </a:rPr>
              <a:t>, las cuales Dios preparó para que anduviésemos en </a:t>
            </a:r>
            <a:r>
              <a:rPr lang="es-CO" sz="2800" b="1" dirty="0" smtClean="0">
                <a:latin typeface="Agency FB" pitchFamily="34" charset="0"/>
              </a:rPr>
              <a:t>ellas</a:t>
            </a:r>
            <a:r>
              <a:rPr lang="es-CO" sz="2800" dirty="0" smtClean="0"/>
              <a:t>».</a:t>
            </a:r>
          </a:p>
          <a:p>
            <a:pPr marL="0" indent="0" algn="ctr">
              <a:buNone/>
            </a:pPr>
            <a:endParaRPr lang="es-CO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sz="2800" dirty="0" smtClean="0"/>
              <a:t>Desde un principio, Dios creo a Adán y a Eva, para que le obedeciera:</a:t>
            </a:r>
            <a:r>
              <a:rPr lang="es-CO" sz="2800" b="1" baseline="30000" dirty="0"/>
              <a:t> </a:t>
            </a:r>
            <a:r>
              <a:rPr lang="es-CO" sz="2800" b="1" dirty="0" smtClean="0"/>
              <a:t> «</a:t>
            </a:r>
            <a:r>
              <a:rPr lang="es-CO" sz="2800" b="1" dirty="0" smtClean="0">
                <a:latin typeface="Agency FB" pitchFamily="34" charset="0"/>
              </a:rPr>
              <a:t>Y </a:t>
            </a:r>
            <a:r>
              <a:rPr lang="es-CO" sz="2800" b="1" dirty="0">
                <a:latin typeface="Agency FB" pitchFamily="34" charset="0"/>
              </a:rPr>
              <a:t>mandó el SEÑOR Dios al hombre, diciendo: De todo árbol del huerto comerás; </a:t>
            </a:r>
            <a:r>
              <a:rPr lang="es-CO" sz="2800" b="1" dirty="0" smtClean="0">
                <a:latin typeface="Agency FB" pitchFamily="34" charset="0"/>
              </a:rPr>
              <a:t>mas </a:t>
            </a:r>
            <a:r>
              <a:rPr lang="es-CO" sz="2800" b="1" dirty="0">
                <a:latin typeface="Agency FB" pitchFamily="34" charset="0"/>
              </a:rPr>
              <a:t>del árbol de [la] ciencia del bien y del mal, </a:t>
            </a:r>
            <a:r>
              <a:rPr lang="es-CO" sz="2800" b="1" u="sng" dirty="0">
                <a:latin typeface="Agency FB" pitchFamily="34" charset="0"/>
              </a:rPr>
              <a:t>no comerás de él</a:t>
            </a:r>
            <a:r>
              <a:rPr lang="es-CO" sz="2800" b="1" dirty="0">
                <a:latin typeface="Agency FB" pitchFamily="34" charset="0"/>
              </a:rPr>
              <a:t>; porque el día que de él comieres, </a:t>
            </a:r>
            <a:r>
              <a:rPr lang="es-CO" sz="2800" b="1" dirty="0" smtClean="0">
                <a:latin typeface="Agency FB" pitchFamily="34" charset="0"/>
              </a:rPr>
              <a:t>morirás»</a:t>
            </a:r>
            <a:r>
              <a:rPr lang="es-CO" sz="2800" dirty="0" smtClean="0"/>
              <a:t> </a:t>
            </a:r>
            <a:r>
              <a:rPr lang="es-CO" sz="2800" dirty="0" smtClean="0">
                <a:solidFill>
                  <a:srgbClr val="FF0000"/>
                </a:solidFill>
              </a:rPr>
              <a:t>(Gén.2:16,17). </a:t>
            </a:r>
            <a:endParaRPr lang="es-CO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2266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837926" y="352330"/>
            <a:ext cx="3168352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Debido a la libertad, o sea libre albedrio, con que Dios nos creó, el hombre decidió desobedecer el mandato de Dios, y se separarse de Él</a:t>
            </a:r>
            <a:r>
              <a:rPr lang="es-CO" sz="2400" dirty="0" smtClean="0"/>
              <a:t>.</a:t>
            </a:r>
          </a:p>
          <a:p>
            <a:pPr algn="ctr"/>
            <a:endParaRPr lang="es-CO" sz="2400" dirty="0"/>
          </a:p>
          <a:p>
            <a:pPr algn="ctr"/>
            <a:r>
              <a:rPr lang="es-CO" sz="2400" dirty="0" smtClean="0"/>
              <a:t> </a:t>
            </a:r>
            <a:r>
              <a:rPr lang="es-CO" sz="2400" dirty="0"/>
              <a:t>Y cuando decidimos regresar a Dios nuevamente, Él nos recibe tal como estamos, y hace de nosotros nuevas criaturas, para qué: ¿para que continuemos desobedeciendo?</a:t>
            </a:r>
          </a:p>
        </p:txBody>
      </p:sp>
      <p:pic>
        <p:nvPicPr>
          <p:cNvPr id="1026" name="Picture 2" descr="http://t0.gstatic.com/images?q=tbn:ANd9GcRqwXXZA6BMjMRKgSUa7nTbvrOsvQpkIq7Kt4_ePjqY1qcguaK4L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2664296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elregresa.net/wp-content/uploads/2012/07/Manto-justicia-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417644"/>
            <a:ext cx="2808164" cy="3659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76571" y="4365104"/>
            <a:ext cx="266723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600" dirty="0">
                <a:solidFill>
                  <a:srgbClr val="FF0000"/>
                </a:solidFill>
                <a:latin typeface="Agency FB" pitchFamily="34" charset="0"/>
              </a:rPr>
              <a:t>Eso es lo que nos enseña la </a:t>
            </a:r>
            <a:r>
              <a:rPr lang="es-CO" sz="3600" dirty="0" smtClean="0">
                <a:solidFill>
                  <a:srgbClr val="FF0000"/>
                </a:solidFill>
                <a:latin typeface="Agency FB" pitchFamily="34" charset="0"/>
              </a:rPr>
              <a:t>parábola </a:t>
            </a:r>
            <a:r>
              <a:rPr lang="es-CO" sz="3600" dirty="0">
                <a:solidFill>
                  <a:srgbClr val="FF0000"/>
                </a:solidFill>
                <a:latin typeface="Agency FB" pitchFamily="34" charset="0"/>
              </a:rPr>
              <a:t>del hijo prodigo</a:t>
            </a:r>
            <a:endParaRPr lang="es-CO" sz="3600" dirty="0">
              <a:solidFill>
                <a:srgbClr val="FF000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128030" y="4337822"/>
            <a:ext cx="280816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3200" dirty="0">
                <a:solidFill>
                  <a:srgbClr val="FF0000"/>
                </a:solidFill>
                <a:latin typeface="Agency FB" pitchFamily="34" charset="0"/>
              </a:rPr>
              <a:t>¿Qué hace Cristo </a:t>
            </a:r>
            <a:r>
              <a:rPr lang="es-CO" sz="3200" dirty="0" smtClean="0">
                <a:solidFill>
                  <a:srgbClr val="FF0000"/>
                </a:solidFill>
                <a:latin typeface="Agency FB" pitchFamily="34" charset="0"/>
              </a:rPr>
              <a:t>con nosotros cuando </a:t>
            </a:r>
            <a:r>
              <a:rPr lang="es-CO" sz="3200" dirty="0">
                <a:solidFill>
                  <a:srgbClr val="FF0000"/>
                </a:solidFill>
                <a:latin typeface="Agency FB" pitchFamily="34" charset="0"/>
              </a:rPr>
              <a:t>regresamos a Él?</a:t>
            </a:r>
            <a:endParaRPr lang="es-CO" sz="3200" dirty="0"/>
          </a:p>
        </p:txBody>
      </p:sp>
    </p:spTree>
    <p:extLst>
      <p:ext uri="{BB962C8B-B14F-4D97-AF65-F5344CB8AC3E}">
        <p14:creationId xmlns:p14="http://schemas.microsoft.com/office/powerpoint/2010/main" val="3687768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764704"/>
            <a:ext cx="4186808" cy="57214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3600" dirty="0"/>
              <a:t>«</a:t>
            </a:r>
            <a:r>
              <a:rPr lang="es-CO" sz="3600" b="1" dirty="0">
                <a:latin typeface="Agency FB" pitchFamily="34" charset="0"/>
              </a:rPr>
              <a:t>Porque somos hechura suya, criados </a:t>
            </a:r>
            <a:r>
              <a:rPr lang="es-CO" sz="3600" dirty="0">
                <a:latin typeface="Agency FB" pitchFamily="34" charset="0"/>
              </a:rPr>
              <a:t>(nuevamente)</a:t>
            </a:r>
            <a:r>
              <a:rPr lang="es-CO" sz="3600" b="1" dirty="0">
                <a:latin typeface="Agency FB" pitchFamily="34" charset="0"/>
              </a:rPr>
              <a:t> en Cristo Jesús </a:t>
            </a:r>
            <a:r>
              <a:rPr lang="es-CO" sz="3600" b="1" u="sng" dirty="0">
                <a:latin typeface="Agency FB" pitchFamily="34" charset="0"/>
              </a:rPr>
              <a:t>para buenas obras</a:t>
            </a:r>
            <a:r>
              <a:rPr lang="es-CO" sz="3600" b="1" dirty="0">
                <a:latin typeface="Agency FB" pitchFamily="34" charset="0"/>
              </a:rPr>
              <a:t>, </a:t>
            </a:r>
            <a:r>
              <a:rPr lang="es-CO" sz="3600" dirty="0">
                <a:latin typeface="Agency FB" pitchFamily="34" charset="0"/>
              </a:rPr>
              <a:t>(como al principio)</a:t>
            </a:r>
            <a:r>
              <a:rPr lang="es-CO" sz="3600" b="1" dirty="0">
                <a:latin typeface="Agency FB" pitchFamily="34" charset="0"/>
              </a:rPr>
              <a:t> las cuales Dios preparó para que anduviésemos en ellas»</a:t>
            </a:r>
          </a:p>
          <a:p>
            <a:pPr marL="0" indent="0" algn="ctr">
              <a:buNone/>
            </a:pPr>
            <a:r>
              <a:rPr lang="es-CO" sz="3600" b="1" dirty="0">
                <a:latin typeface="Agency FB" pitchFamily="34" charset="0"/>
              </a:rPr>
              <a:t> </a:t>
            </a:r>
            <a:r>
              <a:rPr lang="es-CO" sz="3600" dirty="0">
                <a:solidFill>
                  <a:srgbClr val="FF0000"/>
                </a:solidFill>
                <a:latin typeface="Agency FB" pitchFamily="34" charset="0"/>
              </a:rPr>
              <a:t>(Lea Ezequiel 36:25-27</a:t>
            </a:r>
            <a:r>
              <a:rPr lang="es-CO" sz="3600" dirty="0" smtClean="0">
                <a:solidFill>
                  <a:srgbClr val="FF0000"/>
                </a:solidFill>
                <a:latin typeface="Agency FB" pitchFamily="34" charset="0"/>
              </a:rPr>
              <a:t>). </a:t>
            </a:r>
            <a:endParaRPr lang="es-CO" sz="3600" dirty="0"/>
          </a:p>
        </p:txBody>
      </p:sp>
      <p:pic>
        <p:nvPicPr>
          <p:cNvPr id="2050" name="Picture 2" descr="http://t2.gstatic.com/images?q=tbn:ANd9GcQPx0JqEhns0Bt2Ah7WskW5kBRLZaXgFtd9Euzq_tNppLzJ9drAF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0378" y="980728"/>
            <a:ext cx="4304109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3821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es-CO" sz="3600" b="1" dirty="0" smtClean="0">
                <a:solidFill>
                  <a:srgbClr val="FF0000"/>
                </a:solidFill>
              </a:rPr>
              <a:t>Cuando ahí solamente fe pero no se ven las obras, existe un desequilibrio</a:t>
            </a:r>
            <a:br>
              <a:rPr lang="es-CO" sz="3600" b="1" dirty="0" smtClean="0">
                <a:solidFill>
                  <a:srgbClr val="FF0000"/>
                </a:solidFill>
              </a:rPr>
            </a:br>
            <a:r>
              <a:rPr lang="es-CO" sz="3600" b="1" dirty="0" smtClean="0">
                <a:solidFill>
                  <a:srgbClr val="FF0000"/>
                </a:solidFill>
              </a:rPr>
              <a:t> (Lea Mat.15:8).</a:t>
            </a:r>
            <a:endParaRPr lang="es-CO" sz="3600" b="1" i="1" dirty="0">
              <a:solidFill>
                <a:srgbClr val="FF0000"/>
              </a:solidFill>
              <a:latin typeface="Agency FB" pitchFamily="34" charset="0"/>
            </a:endParaRPr>
          </a:p>
        </p:txBody>
      </p:sp>
      <p:pic>
        <p:nvPicPr>
          <p:cNvPr id="4" name="Picture 2" descr="http://www.middletownbiblechurch.org/spanish/lifeoc/img_vidadecristo/2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988840"/>
            <a:ext cx="8784976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6958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048672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“</a:t>
            </a:r>
            <a:r>
              <a:rPr lang="es-CO" b="1" dirty="0" smtClean="0">
                <a:latin typeface="Agency FB" pitchFamily="34" charset="0"/>
              </a:rPr>
              <a:t>¡</a:t>
            </a:r>
            <a:r>
              <a:rPr lang="es-CO" b="1" dirty="0">
                <a:latin typeface="Agency FB" pitchFamily="34" charset="0"/>
              </a:rPr>
              <a:t>De modo que si alguno está en Cristo, nueva criatura es; las cosas viejas pasaron; he aquí todas son hechas nuevas!</a:t>
            </a:r>
            <a:r>
              <a:rPr lang="es-CO" dirty="0"/>
              <a:t>”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2Corintios </a:t>
            </a:r>
            <a:r>
              <a:rPr lang="es-CO" dirty="0">
                <a:solidFill>
                  <a:srgbClr val="FF0000"/>
                </a:solidFill>
              </a:rPr>
              <a:t>5:17) </a:t>
            </a:r>
            <a:endParaRPr lang="es-CO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Vemos </a:t>
            </a:r>
            <a:r>
              <a:rPr lang="es-CO" dirty="0" smtClean="0"/>
              <a:t>que Santiago </a:t>
            </a:r>
            <a:r>
              <a:rPr lang="es-CO" dirty="0"/>
              <a:t>y Pablo no discrepan en su enseñanza sobre la </a:t>
            </a:r>
            <a:r>
              <a:rPr lang="es-CO" dirty="0" smtClean="0"/>
              <a:t>salvación absolutamente en nada.</a:t>
            </a:r>
            <a:endParaRPr lang="es-CO" dirty="0"/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i="1" dirty="0" smtClean="0">
                <a:solidFill>
                  <a:srgbClr val="FF0000"/>
                </a:solidFill>
              </a:rPr>
              <a:t>Tanto </a:t>
            </a:r>
            <a:r>
              <a:rPr lang="es-CO" i="1" dirty="0">
                <a:solidFill>
                  <a:srgbClr val="FF0000"/>
                </a:solidFill>
              </a:rPr>
              <a:t>Pablo como Santiago esperan nada menos que una vida cambiada. Ellos se acercan al mismo asunto desde diferentes perspectivas. Pablo simplemente enfatizó que la justificación es solamente por fe</a:t>
            </a:r>
            <a:r>
              <a:rPr lang="es-CO" i="1" dirty="0" smtClean="0">
                <a:solidFill>
                  <a:srgbClr val="FF0000"/>
                </a:solidFill>
              </a:rPr>
              <a:t>, y que después vienen las obras,  </a:t>
            </a:r>
            <a:r>
              <a:rPr lang="es-CO" i="1" dirty="0">
                <a:solidFill>
                  <a:srgbClr val="FF0000"/>
                </a:solidFill>
              </a:rPr>
              <a:t>mientras Santiago pone énfasis en el hecho de que la fe en Cristo produce buenas obras.</a:t>
            </a:r>
          </a:p>
          <a:p>
            <a:pPr marL="0" indent="0">
              <a:buNone/>
            </a:pP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04269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9552" y="548680"/>
            <a:ext cx="4032448" cy="5760640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Mi deseo y oración es que ojala, nuestras vidas, basadas en el amor hacia Cristo, nos impulse a relacionarnos más estrechamente con Dios, y que se pueda ver en nosotros los frutos que Dios espera ver en nosotros. Amen.  </a:t>
            </a:r>
            <a:endParaRPr lang="es-CO" dirty="0"/>
          </a:p>
        </p:txBody>
      </p:sp>
      <p:pic>
        <p:nvPicPr>
          <p:cNvPr id="3074" name="Picture 2" descr="http://t2.gstatic.com/images?q=tbn:ANd9GcQWiqQlpH6rnlDajxpI3ODARggFhx3T5_OUIoTI9LEFQRFn5Xdl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891" y="1412776"/>
            <a:ext cx="4176464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347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562</TotalTime>
  <Words>1608</Words>
  <Application>Microsoft Office PowerPoint</Application>
  <PresentationFormat>Presentación en pantalla (4:3)</PresentationFormat>
  <Paragraphs>79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0" baseType="lpstr">
      <vt:lpstr>Tema de Office</vt:lpstr>
      <vt:lpstr>SALVACIÓN,  POR FE O POR OBRAS</vt:lpstr>
      <vt:lpstr>Equilibrio entre la fe y las Obras</vt:lpstr>
      <vt:lpstr>Presentación de PowerPoint</vt:lpstr>
      <vt:lpstr>El asunto de la fe sola o de la fe más obras, se ha hecho difícil a causa de algunos pasajes de la Biblia difíciles de conciliar. Para ello comparemos estos dos conceptos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Todas estas cosas son el fruto de la fe</vt:lpstr>
      <vt:lpstr>Presentación de PowerPoint</vt:lpstr>
      <vt:lpstr>Presentación de PowerPoint</vt:lpstr>
      <vt:lpstr>Presentación de PowerPoint</vt:lpstr>
      <vt:lpstr>Presentación de PowerPoint</vt:lpstr>
      <vt:lpstr>Cuando ahí solamente fe pero no se ven las obras, existe un desequilibrio  (Lea Mat.15:8).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SALVACIÓN, POR FE O POR OBRAS</dc:title>
  <dc:creator>FAMILIA FIERRO CH</dc:creator>
  <cp:lastModifiedBy>FAMILIA FIERRO CH</cp:lastModifiedBy>
  <cp:revision>70</cp:revision>
  <dcterms:created xsi:type="dcterms:W3CDTF">2012-10-27T00:32:37Z</dcterms:created>
  <dcterms:modified xsi:type="dcterms:W3CDTF">2013-05-23T21:25:49Z</dcterms:modified>
</cp:coreProperties>
</file>